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78" r:id="rId2"/>
    <p:sldId id="494" r:id="rId3"/>
    <p:sldId id="740" r:id="rId4"/>
    <p:sldId id="723" r:id="rId5"/>
    <p:sldId id="729" r:id="rId6"/>
    <p:sldId id="724" r:id="rId7"/>
    <p:sldId id="728" r:id="rId8"/>
    <p:sldId id="730" r:id="rId9"/>
    <p:sldId id="727" r:id="rId10"/>
    <p:sldId id="732" r:id="rId11"/>
    <p:sldId id="731" r:id="rId12"/>
    <p:sldId id="726" r:id="rId13"/>
    <p:sldId id="736" r:id="rId14"/>
    <p:sldId id="738" r:id="rId15"/>
    <p:sldId id="735" r:id="rId16"/>
    <p:sldId id="739" r:id="rId17"/>
    <p:sldId id="737" r:id="rId18"/>
    <p:sldId id="725" r:id="rId19"/>
    <p:sldId id="495" r:id="rId20"/>
    <p:sldId id="487" r:id="rId21"/>
    <p:sldId id="488" r:id="rId22"/>
    <p:sldId id="514" r:id="rId23"/>
    <p:sldId id="501" r:id="rId24"/>
    <p:sldId id="50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494"/>
            <p14:sldId id="740"/>
            <p14:sldId id="723"/>
            <p14:sldId id="729"/>
            <p14:sldId id="724"/>
            <p14:sldId id="728"/>
            <p14:sldId id="730"/>
            <p14:sldId id="727"/>
            <p14:sldId id="732"/>
            <p14:sldId id="731"/>
            <p14:sldId id="726"/>
            <p14:sldId id="736"/>
            <p14:sldId id="738"/>
            <p14:sldId id="735"/>
            <p14:sldId id="739"/>
            <p14:sldId id="737"/>
            <p14:sldId id="725"/>
            <p14:sldId id="495"/>
            <p14:sldId id="487"/>
            <p14:sldId id="488"/>
            <p14:sldId id="514"/>
            <p14:sldId id="501"/>
            <p14:sldId id="50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50" autoAdjust="0"/>
    <p:restoredTop sz="87389" autoAdjust="0"/>
  </p:normalViewPr>
  <p:slideViewPr>
    <p:cSldViewPr snapToGrid="0">
      <p:cViewPr varScale="1">
        <p:scale>
          <a:sx n="60" d="100"/>
          <a:sy n="60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11/22/2021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F7075-6DC0-4A64-A92C-970BA479DF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444404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="" xmlns:a16="http://schemas.microsoft.com/office/drawing/2014/main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  <p:sldLayoutId id="214748391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5" y="147820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مهارت های تحصیلی و کنکور</a:t>
            </a:r>
            <a:endParaRPr lang="en-US" sz="4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0905" y="3138508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دکتر رضا برومند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2" y="4860099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آبان 1400</a:t>
            </a:r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در آزمون های ملاکی شرکت کنندگان در یک آزمون در صورت کسب نمره مشخص شده و بالاتر از آن(مثلا نمره 10 از 20) که همان ملاک قبولی پذیرفته می شود.</a:t>
            </a:r>
          </a:p>
          <a:p>
            <a:pPr marL="228600" lvl="0" indent="-228600" algn="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بنابراین ممکن است در یک آزمون ملاکی همه یا هیچکدام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پذی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ر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فته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نشوند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98248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2-ادامه -شرایط قبولی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50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در آزمون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هنجاری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 به جای کف نمره(ملاک) برابر سهیمه تعیین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شده،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افرادی که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بالاترین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نمره را کسب نموده اند انتخاب می کنند</a:t>
            </a:r>
          </a:p>
          <a:p>
            <a:pPr marL="228600" lvl="0" indent="-228600" algn="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بنابراین در آزمون های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هنجاری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 برابر سهیمه ها افرادی با هر نمره ای پذیرفته خواهند شد</a:t>
            </a:r>
            <a:endParaRPr lang="en-US" sz="3200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2-ادامه -شرایط قبولی</a:t>
            </a:r>
            <a:endParaRPr lang="en-US" dirty="0">
              <a:solidFill>
                <a:prstClr val="black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50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تفاوت های نوع سئوالات کنکور با امتحانات مدرسه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سئوالات کنکور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چهارگزینه ای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اما سئوالات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مدرسه،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تشریحی یا کوتاه پاسخ می باشند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سئوالات کنکور بر اساس تکنیک های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بسط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 و یادگیری در حد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تسلط و نمونه های مثبت و منفی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طراحی می شوند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3-نوع سئوالات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در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تکنیک بسط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از ارتباط برقرار نمودن بین جملات و پاراگراف ها اطلاعات جدیدی بدست می آید 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افراد باهوش بهتر می توانند بین مطالب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و موضوعات کتاب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ارتباط برقرار نموده و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اطلاعات جدیدی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بدست 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آورند</a:t>
            </a:r>
            <a:endParaRPr lang="en-US" sz="3200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 smtClean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تکنیک بسط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91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بنابر این برای استفاده درست ازتکنیک بسط :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1-مطالب مشابه و مرتبط هر درس را مشخص سازید 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2-تفاوت ها و شباهت های آن ها را مشخص نمایید</a:t>
            </a: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3-نکات کلیدی هر کدام را مشخص نمایید 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تکنیک بسط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5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در تکنیک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یادگیری در حد تسلط </a:t>
            </a: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مطالب آموخته شده با واقعیت های بیرونی تطبیق داده می شود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علاوه بر این با موضوعات مشابه هم مقایسه می شود و تفاوت ها و شباهت های آنان مشخص می شود</a:t>
            </a:r>
            <a:endParaRPr lang="en-US" sz="3600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 smtClean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یادگیری در حد تسلط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91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برای استفاده از این تکنیک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1- نمونه های واقعی آن ها رامحیط پیرامون بشناسید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2-اصول اولیه و زیربنایی هر موضوع را مشخص نمایید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Zar" panose="00000400000000000000" pitchFamily="2" charset="-78"/>
              </a:rPr>
              <a:t>3-سئوالات مختلف مرتبط با هر موضوع را استخراج کنید</a:t>
            </a:r>
            <a:endParaRPr lang="en-US" sz="36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یادگیری در حد تسلط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7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fa-IR" sz="3600" b="1" dirty="0">
                <a:cs typeface="B Zar" panose="00000400000000000000" pitchFamily="2" charset="-78"/>
              </a:rPr>
              <a:t>در تکنیک </a:t>
            </a:r>
            <a:r>
              <a:rPr lang="fa-IR" sz="3600" b="1" dirty="0" smtClean="0">
                <a:cs typeface="B Zar" panose="00000400000000000000" pitchFamily="2" charset="-78"/>
              </a:rPr>
              <a:t>نمونه های 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مثبت</a:t>
            </a:r>
            <a:r>
              <a:rPr lang="fa-IR" sz="3600" b="1" dirty="0" smtClean="0">
                <a:cs typeface="B Zar" panose="00000400000000000000" pitchFamily="2" charset="-78"/>
              </a:rPr>
              <a:t> و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 منفی </a:t>
            </a:r>
            <a:r>
              <a:rPr lang="fa-IR" sz="3600" b="1" dirty="0" smtClean="0">
                <a:cs typeface="B Zar" panose="00000400000000000000" pitchFamily="2" charset="-78"/>
              </a:rPr>
              <a:t>از چهارگزینه های پیشنهادی یک سئوال، یک گزینه نمونه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 مثبت </a:t>
            </a:r>
            <a:r>
              <a:rPr lang="fa-IR" sz="3600" b="1" dirty="0" smtClean="0">
                <a:cs typeface="B Zar" panose="00000400000000000000" pitchFamily="2" charset="-78"/>
              </a:rPr>
              <a:t>و سه گزینه نمونه </a:t>
            </a: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منفی</a:t>
            </a:r>
            <a:r>
              <a:rPr lang="fa-IR" sz="3600" b="1" dirty="0" smtClean="0">
                <a:cs typeface="B Zar" panose="00000400000000000000" pitchFamily="2" charset="-78"/>
              </a:rPr>
              <a:t> اند.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B Zar" panose="00000400000000000000" pitchFamily="2" charset="-78"/>
              </a:rPr>
              <a:t>نمونه مثبت: تمام ویژگی های یک مفهوم را دارند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Clr>
                <a:srgbClr val="D34817"/>
              </a:buClr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B Zar" panose="00000400000000000000" pitchFamily="2" charset="-78"/>
              </a:rPr>
              <a:t>نمونه منفی:برخی ویژگی های یک مفهوم را دارد و برخی را ندارند</a:t>
            </a:r>
            <a:endParaRPr lang="en-US" sz="36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 smtClean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نمونه های مثبت و منفی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62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برای استفاده از این تکنیک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1-گزینه های نمونه سئوالات سال های قبل یا کنکورهای آزمایشی و یا حتی تست های تالیفی را مورد بررسی قرار دهید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2- دلیل صحیح بودن یک گزینه و یا اشتباه بودن سه گزینه دیگر را مشخص سازید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3-دلایل را بصورت نکته کلیدی یادداشت کنید و آن را مرور کنید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نمونه های مثبت و منفی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24303" y="2235432"/>
            <a:ext cx="10231821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زمینه های موفقیت در تحصیل و کنکور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12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شبکه 4/ برنامه «طعم مطالعه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908050"/>
            <a:ext cx="97917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1681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1-برنامه ریزی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برای مطالعه</a:t>
            </a: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2-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افزایش و حفظ انگیزه</a:t>
            </a: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3-روش های مطالعه و </a:t>
            </a:r>
            <a:r>
              <a:rPr lang="fa-IR" sz="40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یادگیری موثر</a:t>
            </a: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</a:pPr>
            <a:endParaRPr lang="fa-IR" sz="40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زمینه های موفقیت تحصیلی و کنکور</a:t>
            </a:r>
            <a:endParaRPr lang="en-US" sz="4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4-مدیریت استرس </a:t>
            </a: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و اضطراب امتحان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5-افزایش تمرکز حواس و دقت</a:t>
            </a: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6- </a:t>
            </a: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استفاده از راهبردهای یادگیری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3200" b="1" dirty="0" smtClean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7-شیوه صحیح پاسخ به سئوالات کنکور</a:t>
            </a:r>
            <a:endParaRPr lang="fa-IR" sz="3200" b="1" dirty="0">
              <a:solidFill>
                <a:prstClr val="black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زمینه های موفقیت تحصیلی و کنکور</a:t>
            </a:r>
            <a:endParaRPr lang="en-US" sz="44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8846" y="2235432"/>
            <a:ext cx="8354860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برنامه ریزی برای مطالعه موثر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61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/>
            <a:r>
              <a:rPr lang="fa-IR" sz="3600" b="1" dirty="0" smtClean="0">
                <a:cs typeface="B Zar" panose="00000400000000000000" pitchFamily="2" charset="-78"/>
              </a:rPr>
              <a:t>در بحث برنامه ریزی دو موضوع مهم است</a:t>
            </a:r>
          </a:p>
          <a:p>
            <a:pPr algn="r" rtl="1">
              <a:lnSpc>
                <a:spcPct val="250000"/>
              </a:lnSpc>
            </a:pPr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1- </a:t>
            </a: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اصول برنامه ریزی</a:t>
            </a:r>
          </a:p>
          <a:p>
            <a:pPr algn="r" rtl="1">
              <a:lnSpc>
                <a:spcPct val="250000"/>
              </a:lnSpc>
            </a:pP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2- مراحل برنامه ریزی</a:t>
            </a:r>
          </a:p>
          <a:p>
            <a:pPr algn="r" rtl="1"/>
            <a:endParaRPr lang="fa-IR" sz="36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r" rtl="1"/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lvl="0" indent="-273050" algn="ct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fa-IR" sz="1600" b="1" dirty="0">
              <a:solidFill>
                <a:srgbClr val="C00000"/>
              </a:solidFill>
              <a:latin typeface="Constantia"/>
              <a:cs typeface="B Zar" panose="00000400000000000000" pitchFamily="2" charset="-78"/>
            </a:endParaRPr>
          </a:p>
          <a:p>
            <a:pPr lvl="0" algn="ctr"/>
            <a:r>
              <a:rPr lang="fa-IR" sz="4000" b="1" dirty="0">
                <a:solidFill>
                  <a:srgbClr val="C00000"/>
                </a:solidFill>
                <a:cs typeface="B Zar" panose="00000400000000000000" pitchFamily="2" charset="-78"/>
              </a:rPr>
              <a:t>برنامه ریزی برای مطالعه موثر</a:t>
            </a:r>
            <a:endParaRPr lang="en-US" sz="40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prstClr val="black"/>
                </a:solidFill>
                <a:latin typeface="Constantia"/>
                <a:cs typeface="B Zar" panose="00000400000000000000" pitchFamily="2" charset="-78"/>
              </a:rPr>
              <a:t>1- برنامه بصورت هفتگی تدوین شود</a:t>
            </a:r>
          </a:p>
          <a:p>
            <a:pPr marL="273050" lvl="0" indent="-273050" algn="r" rtl="1" eaLnBrk="0" fontAlgn="base" hangingPunct="0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fa-IR" sz="4000" b="1" dirty="0">
                <a:solidFill>
                  <a:srgbClr val="0070C0"/>
                </a:solidFill>
                <a:latin typeface="Constantia"/>
                <a:cs typeface="B Zar" panose="00000400000000000000" pitchFamily="2" charset="-78"/>
              </a:rPr>
              <a:t>دلیل : عادت کردن مغز برای یادگیری </a:t>
            </a:r>
            <a:r>
              <a:rPr lang="fa-IR" sz="4000" b="1" dirty="0" smtClean="0">
                <a:solidFill>
                  <a:srgbClr val="0070C0"/>
                </a:solidFill>
                <a:latin typeface="Constantia"/>
                <a:cs typeface="B Zar" panose="00000400000000000000" pitchFamily="2" charset="-78"/>
              </a:rPr>
              <a:t>دروس در طول هفته</a:t>
            </a:r>
            <a:endParaRPr lang="fa-IR" sz="4000" b="1" dirty="0">
              <a:solidFill>
                <a:srgbClr val="0070C0"/>
              </a:solidFill>
              <a:latin typeface="Constantia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اصول برنامه ریزی</a:t>
            </a:r>
            <a:endParaRPr lang="en-US" sz="12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16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4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دانش آموخته دانشگاه های یزد، اصفهان،شیراز، مالایا و هرمزگان در رشته های روان شناسی و مشاوره تا مقطع دکترای تخصصی</a:t>
            </a:r>
          </a:p>
          <a:p>
            <a:pPr marL="228600" lvl="0" indent="-22860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رتبه یک تربیت معلم</a:t>
            </a:r>
          </a:p>
          <a:p>
            <a:pPr marL="228600" lvl="0" indent="-22860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رتبه 48 کنکور سراسری</a:t>
            </a:r>
          </a:p>
          <a:p>
            <a:pPr marL="228600" lvl="0" indent="-22860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رتبه 7 کنکور کارشناسی ارشد</a:t>
            </a:r>
          </a:p>
          <a:p>
            <a:pPr marL="228600" lvl="0" indent="-22860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فارغ التحصیل رتبه یک دکترای تخصصی</a:t>
            </a:r>
          </a:p>
          <a:p>
            <a:pPr marL="228600" lvl="0" indent="-228600" algn="r" rt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مولف کتاب ده گام تا کنکور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مشاور تحصیلی و کنکور</a:t>
            </a:r>
            <a:endParaRPr lang="fa-IR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معرفی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90" y="2270235"/>
            <a:ext cx="4603531" cy="351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2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 برگزار می کند: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24303" y="2235432"/>
            <a:ext cx="10231821" cy="19858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کنکور را بهتر بشناسیم</a:t>
            </a:r>
            <a:endParaRPr lang="en-US" sz="6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994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2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600" b="1" dirty="0">
                <a:solidFill>
                  <a:prstClr val="black"/>
                </a:solidFill>
                <a:cs typeface="B Traffic" panose="00000400000000000000" pitchFamily="2" charset="-78"/>
              </a:rPr>
              <a:t>کنکور یک آزمون </a:t>
            </a:r>
            <a:r>
              <a:rPr lang="fa-IR" sz="3600" b="1" dirty="0">
                <a:solidFill>
                  <a:srgbClr val="FF0000"/>
                </a:solidFill>
                <a:cs typeface="B Traffic" panose="00000400000000000000" pitchFamily="2" charset="-78"/>
              </a:rPr>
              <a:t>نرم مرجع </a:t>
            </a:r>
            <a:r>
              <a:rPr lang="fa-IR" sz="3600" b="1" dirty="0">
                <a:solidFill>
                  <a:prstClr val="black"/>
                </a:solidFill>
                <a:cs typeface="B Traffic" panose="00000400000000000000" pitchFamily="2" charset="-78"/>
              </a:rPr>
              <a:t>و از نوع آزمون های </a:t>
            </a:r>
            <a:r>
              <a:rPr lang="fa-IR" sz="3600" b="1" dirty="0">
                <a:solidFill>
                  <a:srgbClr val="FF0000"/>
                </a:solidFill>
                <a:cs typeface="B Traffic" panose="00000400000000000000" pitchFamily="2" charset="-78"/>
              </a:rPr>
              <a:t>سرعت</a:t>
            </a:r>
            <a:r>
              <a:rPr lang="fa-IR" sz="3600" b="1" dirty="0">
                <a:solidFill>
                  <a:prstClr val="black"/>
                </a:solidFill>
                <a:cs typeface="B Traffic" panose="00000400000000000000" pitchFamily="2" charset="-78"/>
              </a:rPr>
              <a:t> است که برای انتخاب داوطلبان ورود به دانشگاه ها و مراکز آموزش عالی انجام می پذیرد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کنکور چیست؟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4000" b="1" dirty="0">
                <a:solidFill>
                  <a:prstClr val="black"/>
                </a:solidFill>
                <a:cs typeface="B Zar" panose="00000400000000000000" pitchFamily="2" charset="-78"/>
              </a:rPr>
              <a:t>1- نوع </a:t>
            </a:r>
            <a:r>
              <a:rPr lang="fa-IR" sz="40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آزمون</a:t>
            </a:r>
            <a:endParaRPr lang="fa-IR" sz="40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4000" b="1" dirty="0">
                <a:solidFill>
                  <a:prstClr val="black"/>
                </a:solidFill>
                <a:cs typeface="B Zar" panose="00000400000000000000" pitchFamily="2" charset="-78"/>
              </a:rPr>
              <a:t>2-شرایط قبولی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4000" b="1" dirty="0">
                <a:solidFill>
                  <a:prstClr val="black"/>
                </a:solidFill>
                <a:cs typeface="B Zar" panose="00000400000000000000" pitchFamily="2" charset="-78"/>
              </a:rPr>
              <a:t>3-نوع سئوالات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solidFill>
                  <a:srgbClr val="C00000"/>
                </a:solidFill>
                <a:cs typeface="B Zar" panose="00000400000000000000" pitchFamily="2" charset="-78"/>
              </a:rPr>
              <a:t>تفاوت کنکور با آزمون های مدرسه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000" b="1" dirty="0">
                <a:solidFill>
                  <a:srgbClr val="002060"/>
                </a:solidFill>
                <a:cs typeface="B Zar" panose="00000400000000000000" pitchFamily="2" charset="-78"/>
              </a:rPr>
              <a:t>کنکور از جهت نوع آزمون دو تفاوت اساسی با امتحانات مدرسه دارد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5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اول: </a:t>
            </a:r>
            <a:r>
              <a:rPr lang="fa-IR" sz="3500" b="1" dirty="0" smtClean="0">
                <a:cs typeface="B Zar" panose="00000400000000000000" pitchFamily="2" charset="-78"/>
              </a:rPr>
              <a:t>کنکور </a:t>
            </a:r>
            <a:r>
              <a:rPr lang="fa-IR" sz="3500" b="1" dirty="0">
                <a:cs typeface="B Zar" panose="00000400000000000000" pitchFamily="2" charset="-78"/>
              </a:rPr>
              <a:t>آزمون </a:t>
            </a:r>
            <a:r>
              <a:rPr lang="fa-IR" sz="3500" b="1" dirty="0">
                <a:solidFill>
                  <a:srgbClr val="C00000"/>
                </a:solidFill>
                <a:cs typeface="B Zar" panose="00000400000000000000" pitchFamily="2" charset="-78"/>
              </a:rPr>
              <a:t>سرعت</a:t>
            </a:r>
            <a:r>
              <a:rPr lang="fa-IR" sz="3500" b="1" dirty="0">
                <a:cs typeface="B Zar" panose="00000400000000000000" pitchFamily="2" charset="-78"/>
              </a:rPr>
              <a:t> است و امتحانات مدرسه آزمون </a:t>
            </a:r>
            <a:r>
              <a:rPr lang="fa-IR" sz="3500" b="1" dirty="0">
                <a:solidFill>
                  <a:srgbClr val="C00000"/>
                </a:solidFill>
                <a:cs typeface="B Zar" panose="00000400000000000000" pitchFamily="2" charset="-78"/>
              </a:rPr>
              <a:t>قدرت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در آزمون سرعت زمان کافی برای</a:t>
            </a:r>
            <a:r>
              <a:rPr lang="en-US" sz="3200" b="1" dirty="0">
                <a:solidFill>
                  <a:prstClr val="black"/>
                </a:solidFill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 پاسخگویی وجود ندارد و داوطلب بر اساس دقت و سرعت به سئوالات پاسخ دهد</a:t>
            </a:r>
            <a:r>
              <a:rPr lang="fa-IR" sz="32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>
                <a:solidFill>
                  <a:srgbClr val="C00000"/>
                </a:solidFill>
                <a:cs typeface="B Zar" panose="00000400000000000000" pitchFamily="2" charset="-78"/>
              </a:rPr>
              <a:t>1-نوع آزمون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600" b="1" dirty="0" smtClean="0">
                <a:solidFill>
                  <a:prstClr val="black"/>
                </a:solidFill>
                <a:cs typeface="B Zar" panose="00000400000000000000" pitchFamily="2" charset="-78"/>
              </a:rPr>
              <a:t>به </a:t>
            </a: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همین دلیل از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نمره منفی </a:t>
            </a: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استفاده می کنند تا احتمال </a:t>
            </a:r>
            <a:r>
              <a:rPr lang="fa-IR" sz="3600" b="1" dirty="0">
                <a:solidFill>
                  <a:srgbClr val="C00000"/>
                </a:solidFill>
                <a:cs typeface="B Zar" panose="00000400000000000000" pitchFamily="2" charset="-78"/>
              </a:rPr>
              <a:t>پاسخ تصادفی </a:t>
            </a: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از بین برود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600" b="1" dirty="0">
                <a:solidFill>
                  <a:prstClr val="black"/>
                </a:solidFill>
                <a:cs typeface="B Zar" panose="00000400000000000000" pitchFamily="2" charset="-78"/>
              </a:rPr>
              <a:t>درآزمون قدرت داوطلب زمان کافی برای بررسی و مقایسه و اصلاح اشتباهات احتمالی دارد.</a:t>
            </a:r>
            <a:endParaRPr lang="en-US" sz="3600" b="1" dirty="0">
              <a:solidFill>
                <a:prstClr val="black"/>
              </a:solidFill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>
                <a:solidFill>
                  <a:srgbClr val="C00000"/>
                </a:solidFill>
                <a:cs typeface="B Zar" panose="00000400000000000000" pitchFamily="2" charset="-78"/>
              </a:rPr>
              <a:t>1-نوع آزمون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44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54174" y="1367636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شرایط قبولی در کنکور براساس عملکرد داوطلب و عملکرد سایر داوطلبان در آزمون کنکور است.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یعنی انتخاب بر اساس ملاک یا سقف نمره  نیست، بلکه بر اساس وضعیت و جایگاه داوطلب در مقایسه با سایر داوطلبان است.</a:t>
            </a:r>
          </a:p>
          <a:p>
            <a:pPr marL="228600" lvl="0" indent="-228600" algn="r" rtl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چون کنکور یک آزمون 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هنجاری</a:t>
            </a:r>
            <a:r>
              <a:rPr lang="fa-IR" sz="3200" b="1" dirty="0">
                <a:solidFill>
                  <a:prstClr val="black"/>
                </a:solidFill>
                <a:cs typeface="B Zar" panose="00000400000000000000" pitchFamily="2" charset="-78"/>
              </a:rPr>
              <a:t> است و نه</a:t>
            </a: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 ملاکی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48846" y="376511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>
                <a:solidFill>
                  <a:srgbClr val="C00000"/>
                </a:solidFill>
                <a:latin typeface="Perpetua"/>
                <a:cs typeface="B Zar" panose="00000400000000000000" pitchFamily="2" charset="-78"/>
              </a:rPr>
              <a:t>2-شرایط قبولی</a:t>
            </a:r>
            <a:endParaRPr lang="en-US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98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17432</TotalTime>
  <Words>857</Words>
  <Application>Microsoft Office PowerPoint</Application>
  <PresentationFormat>Custom</PresentationFormat>
  <Paragraphs>133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6106</cp:revision>
  <dcterms:created xsi:type="dcterms:W3CDTF">2020-10-27T13:35:18Z</dcterms:created>
  <dcterms:modified xsi:type="dcterms:W3CDTF">2021-11-22T06:06:49Z</dcterms:modified>
</cp:coreProperties>
</file>